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4"/>
  </p:sldMasterIdLst>
  <p:notesMasterIdLst>
    <p:notesMasterId r:id="rId20"/>
  </p:notesMasterIdLst>
  <p:handoutMasterIdLst>
    <p:handoutMasterId r:id="rId21"/>
  </p:handoutMasterIdLst>
  <p:sldIdLst>
    <p:sldId id="256" r:id="rId5"/>
    <p:sldId id="375"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8" r:id="rId19"/>
  </p:sldIdLst>
  <p:sldSz cx="9144000" cy="5143500" type="screen16x9"/>
  <p:notesSz cx="7099300" cy="10234613"/>
  <p:defaultTextStyle>
    <a:defPPr>
      <a:defRPr lang="en-US"/>
    </a:defPPr>
    <a:lvl1pPr algn="ctr"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ixuan" initials="Z" lastIdx="3" clrIdx="0">
    <p:extLst>
      <p:ext uri="{19B8F6BF-5375-455C-9EA6-DF929625EA0E}">
        <p15:presenceInfo xmlns:p15="http://schemas.microsoft.com/office/powerpoint/2012/main" userId="Zixuan" providerId="None"/>
      </p:ext>
    </p:extLst>
  </p:cmAuthor>
  <p:cmAuthor id="2" name="Gu, Jiaqi" initials="GJ" lastIdx="1" clrIdx="1">
    <p:extLst>
      <p:ext uri="{19B8F6BF-5375-455C-9EA6-DF929625EA0E}">
        <p15:presenceInfo xmlns:p15="http://schemas.microsoft.com/office/powerpoint/2012/main" userId="Gu, Jiaq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65042"/>
    <a:srgbClr val="FFA40B"/>
    <a:srgbClr val="FF9300"/>
    <a:srgbClr val="FFBB48"/>
    <a:srgbClr val="FFFF2D"/>
    <a:srgbClr val="4BFA4E"/>
    <a:srgbClr val="FFFF00"/>
    <a:srgbClr val="0BF90E"/>
    <a:srgbClr val="02FF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65306" autoAdjust="0"/>
  </p:normalViewPr>
  <p:slideViewPr>
    <p:cSldViewPr snapToGrid="0">
      <p:cViewPr varScale="1">
        <p:scale>
          <a:sx n="108" d="100"/>
          <a:sy n="108" d="100"/>
        </p:scale>
        <p:origin x="1296" y="192"/>
      </p:cViewPr>
      <p:guideLst>
        <p:guide orient="horz" pos="2160"/>
        <p:guide pos="2880"/>
        <p:guide orient="horz" pos="1620"/>
      </p:guideLst>
    </p:cSldViewPr>
  </p:slideViewPr>
  <p:notesTextViewPr>
    <p:cViewPr>
      <p:scale>
        <a:sx n="87" d="100"/>
        <a:sy n="87" d="100"/>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51F87A-9FAF-4150-9CE7-58DEA09F6CD3}"/>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27C25C-4C5D-4228-AA6B-87054C08EC8E}"/>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59EB5BAF-99EB-4FC6-A586-C481E8B4891C}" type="datetimeFigureOut">
              <a:rPr lang="en-US" smtClean="0"/>
              <a:t>4/13/24</a:t>
            </a:fld>
            <a:endParaRPr lang="en-US"/>
          </a:p>
        </p:txBody>
      </p:sp>
      <p:sp>
        <p:nvSpPr>
          <p:cNvPr id="4" name="Footer Placeholder 3">
            <a:extLst>
              <a:ext uri="{FF2B5EF4-FFF2-40B4-BE49-F238E27FC236}">
                <a16:creationId xmlns:a16="http://schemas.microsoft.com/office/drawing/2014/main" id="{EFC32A76-0870-49AA-ACAD-A33B38FF7E7A}"/>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8BD9D1-B1FC-46D3-82DF-9338CFFC2A82}"/>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04C9EC1D-574C-4655-A885-29E161363911}" type="slidenum">
              <a:rPr lang="en-US" smtClean="0"/>
              <a:t>‹#›</a:t>
            </a:fld>
            <a:endParaRPr lang="en-US"/>
          </a:p>
        </p:txBody>
      </p:sp>
    </p:spTree>
    <p:extLst>
      <p:ext uri="{BB962C8B-B14F-4D97-AF65-F5344CB8AC3E}">
        <p14:creationId xmlns:p14="http://schemas.microsoft.com/office/powerpoint/2010/main" val="27934031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145384" cy="5206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0929" tIns="50465" rIns="100929" bIns="50465" numCol="1" anchor="t" anchorCtr="0" compatLnSpc="1">
            <a:prstTxWarp prst="textNoShape">
              <a:avLst/>
            </a:prstTxWarp>
          </a:bodyPr>
          <a:lstStyle>
            <a:lvl1pPr algn="l" defTabSz="1009394">
              <a:defRPr sz="1300">
                <a:cs typeface="Arial" charset="0"/>
              </a:defRPr>
            </a:lvl1pPr>
          </a:lstStyle>
          <a:p>
            <a:pPr>
              <a:defRPr/>
            </a:pPr>
            <a:endParaRPr lang="en-US"/>
          </a:p>
        </p:txBody>
      </p:sp>
      <p:sp>
        <p:nvSpPr>
          <p:cNvPr id="8195" name="Rectangle 3"/>
          <p:cNvSpPr>
            <a:spLocks noGrp="1" noChangeArrowheads="1"/>
          </p:cNvSpPr>
          <p:nvPr>
            <p:ph type="dt" idx="1"/>
          </p:nvPr>
        </p:nvSpPr>
        <p:spPr bwMode="auto">
          <a:xfrm>
            <a:off x="4110036" y="0"/>
            <a:ext cx="3145384" cy="5206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0929" tIns="50465" rIns="100929" bIns="50465" numCol="1" anchor="t" anchorCtr="0" compatLnSpc="1">
            <a:prstTxWarp prst="textNoShape">
              <a:avLst/>
            </a:prstTxWarp>
          </a:bodyPr>
          <a:lstStyle>
            <a:lvl1pPr algn="r" defTabSz="1009394">
              <a:defRPr sz="1300">
                <a:cs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60338" y="779463"/>
            <a:ext cx="6935787" cy="390207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8197" name="Rectangle 5"/>
          <p:cNvSpPr>
            <a:spLocks noGrp="1" noChangeArrowheads="1"/>
          </p:cNvSpPr>
          <p:nvPr>
            <p:ph type="body" sz="quarter" idx="3"/>
          </p:nvPr>
        </p:nvSpPr>
        <p:spPr bwMode="auto">
          <a:xfrm>
            <a:off x="726364" y="4943176"/>
            <a:ext cx="5804335" cy="4681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0929" tIns="50465" rIns="100929" bIns="504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1" y="9882798"/>
            <a:ext cx="3145384" cy="5206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0929" tIns="50465" rIns="100929" bIns="50465" numCol="1" anchor="b" anchorCtr="0" compatLnSpc="1">
            <a:prstTxWarp prst="textNoShape">
              <a:avLst/>
            </a:prstTxWarp>
          </a:bodyPr>
          <a:lstStyle>
            <a:lvl1pPr algn="l" defTabSz="1009394">
              <a:defRPr sz="1300">
                <a:cs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4110036" y="9882798"/>
            <a:ext cx="3145384" cy="5206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0929" tIns="50465" rIns="100929" bIns="50465" numCol="1" anchor="b" anchorCtr="0" compatLnSpc="1">
            <a:prstTxWarp prst="textNoShape">
              <a:avLst/>
            </a:prstTxWarp>
          </a:bodyPr>
          <a:lstStyle>
            <a:lvl1pPr algn="r" defTabSz="1009394">
              <a:defRPr sz="1300">
                <a:cs typeface="Arial" charset="0"/>
              </a:defRPr>
            </a:lvl1pPr>
          </a:lstStyle>
          <a:p>
            <a:pPr>
              <a:defRPr/>
            </a:pPr>
            <a:fld id="{854CD089-52E0-0F4C-BAA1-402AF4B2A063}" type="slidenum">
              <a:rPr lang="en-US"/>
              <a:pPr>
                <a:defRPr/>
              </a:pPr>
              <a:t>‹#›</a:t>
            </a:fld>
            <a:endParaRPr lang="en-US"/>
          </a:p>
        </p:txBody>
      </p:sp>
    </p:spTree>
    <p:extLst>
      <p:ext uri="{BB962C8B-B14F-4D97-AF65-F5344CB8AC3E}">
        <p14:creationId xmlns:p14="http://schemas.microsoft.com/office/powerpoint/2010/main" val="38033219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54CD089-52E0-0F4C-BAA1-402AF4B2A063}" type="slidenum">
              <a:rPr lang="en-US" smtClean="0"/>
              <a:pPr>
                <a:defRPr/>
              </a:pPr>
              <a:t>1</a:t>
            </a:fld>
            <a:endParaRPr lang="en-US"/>
          </a:p>
        </p:txBody>
      </p:sp>
    </p:spTree>
    <p:extLst>
      <p:ext uri="{BB962C8B-B14F-4D97-AF65-F5344CB8AC3E}">
        <p14:creationId xmlns:p14="http://schemas.microsoft.com/office/powerpoint/2010/main" val="1913643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1371600" y="2920549"/>
            <a:ext cx="6400800" cy="1314450"/>
          </a:xfrm>
          <a:extLst>
            <a:ext uri="{91240B29-F687-4f45-9708-019B960494DF}">
              <a14:hiddenLine xmlns="" xmlns:a14="http://schemas.microsoft.com/office/drawing/2010/main" w="9525">
                <a:solidFill>
                  <a:srgbClr val="0000FF"/>
                </a:solidFill>
                <a:miter lim="800000"/>
                <a:headEnd/>
                <a:tailEnd/>
              </a14:hiddenLine>
            </a:ext>
          </a:extLst>
        </p:spPr>
        <p:txBody>
          <a:bodyPr/>
          <a:lstStyle>
            <a:lvl1pPr marL="0" indent="122238" algn="ctr">
              <a:buFont typeface="Wingdings" charset="0"/>
              <a:buNone/>
              <a:defRPr sz="2400"/>
            </a:lvl1pPr>
          </a:lstStyle>
          <a:p>
            <a:pPr lvl="0"/>
            <a:r>
              <a:rPr lang="en-US" altLang="zh-CN" noProof="0"/>
              <a:t>Click to edit Master subtitle style</a:t>
            </a:r>
            <a:endParaRPr lang="en-US" noProof="0"/>
          </a:p>
        </p:txBody>
      </p:sp>
      <p:sp>
        <p:nvSpPr>
          <p:cNvPr id="5124" name="Rectangle 4"/>
          <p:cNvSpPr>
            <a:spLocks noGrp="1" noChangeArrowheads="1"/>
          </p:cNvSpPr>
          <p:nvPr>
            <p:ph type="ctrTitle"/>
          </p:nvPr>
        </p:nvSpPr>
        <p:spPr>
          <a:xfrm>
            <a:off x="952500" y="1425179"/>
            <a:ext cx="7239000" cy="1102519"/>
          </a:xfrm>
        </p:spPr>
        <p:txBody>
          <a:bodyPr/>
          <a:lstStyle>
            <a:lvl1pPr algn="ctr">
              <a:defRPr>
                <a:latin typeface="+mn-lt"/>
              </a:defRPr>
            </a:lvl1pPr>
          </a:lstStyle>
          <a:p>
            <a:pPr lvl="0"/>
            <a:r>
              <a:rPr lang="en-US" altLang="zh-CN" noProof="0" dirty="0"/>
              <a:t>Click to edit Master title style</a:t>
            </a:r>
            <a:endParaRPr lang="en-US" noProof="0" dirty="0"/>
          </a:p>
        </p:txBody>
      </p:sp>
      <p:sp>
        <p:nvSpPr>
          <p:cNvPr id="7" name="Rectangle 7"/>
          <p:cNvSpPr>
            <a:spLocks noGrp="1" noChangeArrowheads="1"/>
          </p:cNvSpPr>
          <p:nvPr>
            <p:ph type="dt" sz="half" idx="10"/>
          </p:nvPr>
        </p:nvSpPr>
        <p:spPr>
          <a:xfrm>
            <a:off x="6610350" y="4797028"/>
            <a:ext cx="2133600" cy="271463"/>
          </a:xfrm>
        </p:spPr>
        <p:txBody>
          <a:bodyPr/>
          <a:lstStyle>
            <a:lvl1pPr>
              <a:defRPr/>
            </a:lvl1pPr>
          </a:lstStyle>
          <a:p>
            <a:pPr>
              <a:defRPr/>
            </a:pPr>
            <a:fld id="{4CEDC3A9-F18E-429D-971F-313D1A202D03}" type="datetime1">
              <a:rPr lang="en-US" smtClean="0"/>
              <a:t>4/13/24</a:t>
            </a:fld>
            <a:endParaRPr lang="en-US" dirty="0"/>
          </a:p>
        </p:txBody>
      </p:sp>
      <p:sp>
        <p:nvSpPr>
          <p:cNvPr id="8" name="Rectangle 8"/>
          <p:cNvSpPr>
            <a:spLocks noGrp="1" noChangeArrowheads="1"/>
          </p:cNvSpPr>
          <p:nvPr>
            <p:ph type="ftr" sz="quarter" idx="11"/>
          </p:nvPr>
        </p:nvSpPr>
        <p:spPr>
          <a:xfrm>
            <a:off x="404813" y="4800600"/>
            <a:ext cx="2667000" cy="271463"/>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3681413" y="4800600"/>
            <a:ext cx="2133600" cy="271463"/>
          </a:xfrm>
          <a:prstGeom prst="rect">
            <a:avLst/>
          </a:prstGeom>
        </p:spPr>
        <p:txBody>
          <a:bodyPr/>
          <a:lstStyle>
            <a:lvl1pPr>
              <a:defRPr/>
            </a:lvl1pPr>
          </a:lstStyle>
          <a:p>
            <a:pPr>
              <a:defRPr/>
            </a:pPr>
            <a:fld id="{BC66251F-0725-CD40-9953-E44E36B73061}" type="slidenum">
              <a:rPr lang="en-US"/>
              <a:pPr>
                <a:defRPr/>
              </a:pPr>
              <a:t>‹#›</a:t>
            </a:fld>
            <a:endParaRPr lang="en-US"/>
          </a:p>
        </p:txBody>
      </p:sp>
    </p:spTree>
    <p:extLst>
      <p:ext uri="{BB962C8B-B14F-4D97-AF65-F5344CB8AC3E}">
        <p14:creationId xmlns:p14="http://schemas.microsoft.com/office/powerpoint/2010/main" val="18554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3BE52AE-9B5B-43B7-BAB7-7F57AD6E0C1C}" type="datetime1">
              <a:rPr lang="en-US" smtClean="0"/>
              <a:t>4/13/24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6249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6" y="76200"/>
            <a:ext cx="2093913" cy="4629150"/>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00051" y="76200"/>
            <a:ext cx="6130925" cy="4629150"/>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F67198C-E185-453A-860C-BD9EDD7A3E66}" type="datetime1">
              <a:rPr lang="en-US" smtClean="0"/>
              <a:t>4/13/24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8226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869" y="76201"/>
            <a:ext cx="8904157" cy="536972"/>
          </a:xfrm>
        </p:spPr>
        <p:txBody>
          <a:bodyPr/>
          <a:lstStyle>
            <a:lvl1pPr>
              <a:defRPr>
                <a:latin typeface="Helvetica Neue"/>
              </a:defRPr>
            </a:lvl1pPr>
          </a:lstStyle>
          <a:p>
            <a:r>
              <a:rPr lang="en-US" altLang="zh-CN" dirty="0"/>
              <a:t>Click to edit Master title style</a:t>
            </a:r>
            <a:endParaRPr lang="en-US" dirty="0"/>
          </a:p>
        </p:txBody>
      </p:sp>
      <p:sp>
        <p:nvSpPr>
          <p:cNvPr id="3" name="Content Placeholder 2"/>
          <p:cNvSpPr>
            <a:spLocks noGrp="1"/>
          </p:cNvSpPr>
          <p:nvPr>
            <p:ph idx="1"/>
          </p:nvPr>
        </p:nvSpPr>
        <p:spPr/>
        <p:txBody>
          <a:bodyPr/>
          <a:lstStyle>
            <a:lvl1pPr marL="396875" indent="-274638">
              <a:buClr>
                <a:srgbClr val="79217E"/>
              </a:buClr>
              <a:buFont typeface="Arial" panose="020B0604020202020204" pitchFamily="34" charset="0"/>
              <a:buChar char="•"/>
              <a:defRPr>
                <a:latin typeface="Helvetica Neue"/>
              </a:defRPr>
            </a:lvl1pPr>
            <a:lvl2pPr marL="915988" indent="-342900">
              <a:buClr>
                <a:srgbClr val="79217E"/>
              </a:buClr>
              <a:buFont typeface="Courier New" panose="02070309020205020404" pitchFamily="49" charset="0"/>
              <a:buChar char="o"/>
              <a:defRPr>
                <a:latin typeface="Helvetica Neue"/>
              </a:defRPr>
            </a:lvl2pPr>
            <a:lvl3pPr marL="1036637" indent="0">
              <a:buClr>
                <a:srgbClr val="79217E"/>
              </a:buClr>
              <a:buFontTx/>
              <a:buNone/>
              <a:defRPr>
                <a:latin typeface="Helvetica Neue"/>
              </a:defRPr>
            </a:lvl3pPr>
            <a:lvl4pPr marL="1431925" indent="0">
              <a:buClr>
                <a:srgbClr val="79217E"/>
              </a:buClr>
              <a:buFontTx/>
              <a:buNone/>
              <a:defRPr>
                <a:latin typeface="Helvetica Neue"/>
              </a:defRPr>
            </a:lvl4pPr>
            <a:lvl5pPr marL="1828800" indent="0">
              <a:buClr>
                <a:srgbClr val="79217E"/>
              </a:buClr>
              <a:buFontTx/>
              <a:buNone/>
              <a:defRPr>
                <a:latin typeface="Helvetica Neue"/>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EF13438-0E19-4448-BB30-08FC56A4EBF3}" type="datetime1">
              <a:rPr lang="en-US" smtClean="0"/>
              <a:t>4/13/24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90CB1B42-14E2-480B-A081-DFED35425CAD}"/>
              </a:ext>
            </a:extLst>
          </p:cNvPr>
          <p:cNvSpPr txBox="1">
            <a:spLocks noChangeArrowheads="1"/>
          </p:cNvSpPr>
          <p:nvPr userDrawn="1"/>
        </p:nvSpPr>
        <p:spPr bwMode="auto">
          <a:xfrm>
            <a:off x="8596313" y="4816542"/>
            <a:ext cx="547687" cy="271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ＭＳ Ｐゴシック" charset="0"/>
                <a:cs typeface="Arial" charset="0"/>
              </a:defRPr>
            </a:lvl1pPr>
            <a:lvl2pPr marL="4572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defRPr/>
            </a:pPr>
            <a:fld id="{776E2BD7-F5C0-CB49-80DC-EBF80BA28853}" type="slidenum">
              <a:rPr lang="en-US" smtClean="0"/>
              <a:pPr>
                <a:defRPr/>
              </a:pPr>
              <a:t>‹#›</a:t>
            </a:fld>
            <a:endParaRPr lang="en-US" dirty="0"/>
          </a:p>
        </p:txBody>
      </p:sp>
    </p:spTree>
    <p:extLst>
      <p:ext uri="{BB962C8B-B14F-4D97-AF65-F5344CB8AC3E}">
        <p14:creationId xmlns:p14="http://schemas.microsoft.com/office/powerpoint/2010/main" val="311971987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Helvetica Neue"/>
              </a:defRPr>
            </a:lvl1pPr>
          </a:lstStyle>
          <a:p>
            <a:r>
              <a:rPr lang="en-US" altLang="zh-CN" dirty="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atin typeface="Helvetica Neue"/>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0C1050D-3D88-4AFE-8C41-DDA353F01E31}" type="datetime1">
              <a:rPr lang="en-US" smtClean="0"/>
              <a:t>4/13/24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3733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Neue"/>
              </a:defRPr>
            </a:lvl1pPr>
          </a:lstStyle>
          <a:p>
            <a:r>
              <a:rPr lang="en-US" altLang="zh-CN" dirty="0"/>
              <a:t>Click to edit Master title style</a:t>
            </a:r>
            <a:endParaRPr lang="en-US" dirty="0"/>
          </a:p>
        </p:txBody>
      </p:sp>
      <p:sp>
        <p:nvSpPr>
          <p:cNvPr id="3" name="Content Placeholder 2"/>
          <p:cNvSpPr>
            <a:spLocks noGrp="1"/>
          </p:cNvSpPr>
          <p:nvPr>
            <p:ph sz="half" idx="1"/>
          </p:nvPr>
        </p:nvSpPr>
        <p:spPr>
          <a:xfrm>
            <a:off x="400051" y="702469"/>
            <a:ext cx="4111625" cy="400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64076" y="702469"/>
            <a:ext cx="4113213" cy="400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9BF032B-C2FC-46CF-8FB5-F39890A16CB7}" type="datetime1">
              <a:rPr lang="en-US" smtClean="0"/>
              <a:t>4/13/24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9094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857250"/>
          </a:xfrm>
        </p:spPr>
        <p:txBody>
          <a:bodyPr/>
          <a:lstStyle>
            <a:lvl1pPr>
              <a:defRPr>
                <a:latin typeface="+mn-lt"/>
              </a:defRPr>
            </a:lvl1pPr>
          </a:lstStyle>
          <a:p>
            <a:r>
              <a:rPr lang="en-US" altLang="zh-CN" dirty="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9B88DAF-8661-47C8-A754-E535F24A8CD1}" type="datetime1">
              <a:rPr lang="en-US" smtClean="0"/>
              <a:t>4/13/24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5769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Neue"/>
              </a:defRPr>
            </a:lvl1pPr>
          </a:lstStyle>
          <a:p>
            <a:r>
              <a:rPr lang="en-US" altLang="zh-CN" dirty="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BA8FC61D-D098-4082-BF7B-C8A56FE0042A}" type="datetime1">
              <a:rPr lang="en-US" smtClean="0"/>
              <a:t>4/13/24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8744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E4368F-ADE9-4676-BB4A-CEC00474D0F7}" type="datetime1">
              <a:rPr lang="en-US" smtClean="0"/>
              <a:t>4/13/24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2785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ltLang="zh-CN" dirty="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7EC8CF6-CAFF-460E-995C-CB6FD46A0738}" type="datetime1">
              <a:rPr lang="en-US" smtClean="0"/>
              <a:t>4/13/24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6088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a:t>Drag picture to placeholder or click icon to add</a:t>
            </a:r>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D6B7016-EDA4-4024-8CA0-7B8626144091}" type="datetime1">
              <a:rPr lang="en-US" smtClean="0"/>
              <a:t>4/13/24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4937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bwMode="auto">
          <a:xfrm>
            <a:off x="400050" y="702469"/>
            <a:ext cx="8377238" cy="40028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9933"/>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en-US" dirty="0"/>
          </a:p>
        </p:txBody>
      </p:sp>
      <p:sp>
        <p:nvSpPr>
          <p:cNvPr id="4100" name="Rectangle 4"/>
          <p:cNvSpPr>
            <a:spLocks noGrp="1" noChangeArrowheads="1"/>
          </p:cNvSpPr>
          <p:nvPr>
            <p:ph type="dt" sz="half" idx="2"/>
          </p:nvPr>
        </p:nvSpPr>
        <p:spPr bwMode="auto">
          <a:xfrm>
            <a:off x="6462713" y="4814887"/>
            <a:ext cx="2133600" cy="271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cs typeface="Arial" charset="0"/>
              </a:defRPr>
            </a:lvl1pPr>
          </a:lstStyle>
          <a:p>
            <a:pPr>
              <a:defRPr/>
            </a:pPr>
            <a:fld id="{8CFEEB5A-E8DC-4F8B-91D1-39D21E9B4E35}" type="datetime1">
              <a:rPr lang="en-US" smtClean="0"/>
              <a:t>4/13/24</a:t>
            </a:fld>
            <a:endParaRPr lang="en-US"/>
          </a:p>
        </p:txBody>
      </p:sp>
      <p:sp>
        <p:nvSpPr>
          <p:cNvPr id="4101" name="Rectangle 5"/>
          <p:cNvSpPr>
            <a:spLocks noGrp="1" noChangeArrowheads="1"/>
          </p:cNvSpPr>
          <p:nvPr>
            <p:ph type="ftr" sz="quarter" idx="3"/>
          </p:nvPr>
        </p:nvSpPr>
        <p:spPr bwMode="auto">
          <a:xfrm>
            <a:off x="419100" y="4800600"/>
            <a:ext cx="2667000" cy="271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Arial" charset="0"/>
              </a:defRPr>
            </a:lvl1pPr>
          </a:lstStyle>
          <a:p>
            <a:pPr>
              <a:defRPr/>
            </a:pPr>
            <a:endParaRPr lang="en-US"/>
          </a:p>
        </p:txBody>
      </p:sp>
      <p:sp>
        <p:nvSpPr>
          <p:cNvPr id="4103" name="Rectangle 7"/>
          <p:cNvSpPr>
            <a:spLocks noGrp="1" noChangeArrowheads="1"/>
          </p:cNvSpPr>
          <p:nvPr>
            <p:ph type="title"/>
          </p:nvPr>
        </p:nvSpPr>
        <p:spPr bwMode="auto">
          <a:xfrm>
            <a:off x="431801" y="76201"/>
            <a:ext cx="8272463" cy="5369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endParaRPr lang="en-US" dirty="0"/>
          </a:p>
        </p:txBody>
      </p:sp>
      <p:sp>
        <p:nvSpPr>
          <p:cNvPr id="9" name="Rectangle 6">
            <a:extLst>
              <a:ext uri="{FF2B5EF4-FFF2-40B4-BE49-F238E27FC236}">
                <a16:creationId xmlns:a16="http://schemas.microsoft.com/office/drawing/2014/main" id="{B9954064-85CB-4F29-8E02-989E5EAAE427}"/>
              </a:ext>
            </a:extLst>
          </p:cNvPr>
          <p:cNvSpPr txBox="1">
            <a:spLocks noChangeArrowheads="1"/>
          </p:cNvSpPr>
          <p:nvPr userDrawn="1"/>
        </p:nvSpPr>
        <p:spPr bwMode="auto">
          <a:xfrm>
            <a:off x="8596313" y="4816542"/>
            <a:ext cx="547687" cy="271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ＭＳ Ｐゴシック" charset="0"/>
                <a:cs typeface="Arial" charset="0"/>
              </a:defRPr>
            </a:lvl1pPr>
            <a:lvl2pPr marL="4572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defRPr/>
            </a:pPr>
            <a:fld id="{776E2BD7-F5C0-CB49-80DC-EBF80BA2885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1" fontAlgn="base" hangingPunct="1">
        <a:spcBef>
          <a:spcPct val="0"/>
        </a:spcBef>
        <a:spcAft>
          <a:spcPct val="0"/>
        </a:spcAft>
        <a:defRPr sz="2800">
          <a:solidFill>
            <a:schemeClr val="accent2"/>
          </a:solidFill>
          <a:latin typeface="+mn-lt"/>
          <a:ea typeface="+mj-ea"/>
          <a:cs typeface="+mj-cs"/>
        </a:defRPr>
      </a:lvl1pPr>
      <a:lvl2pPr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2pPr>
      <a:lvl3pPr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3pPr>
      <a:lvl4pPr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4pPr>
      <a:lvl5pPr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5pPr>
      <a:lvl6pPr marL="457200"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6pPr>
      <a:lvl7pPr marL="914400"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7pPr>
      <a:lvl8pPr marL="1371600"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8pPr>
      <a:lvl9pPr marL="1828800"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9pPr>
    </p:titleStyle>
    <p:bodyStyle>
      <a:lvl1pPr marL="396875" indent="-274638" algn="l" rtl="0" eaLnBrk="1" fontAlgn="base" hangingPunct="1">
        <a:spcBef>
          <a:spcPct val="20000"/>
        </a:spcBef>
        <a:spcAft>
          <a:spcPct val="0"/>
        </a:spcAft>
        <a:buClr>
          <a:srgbClr val="7E2384"/>
        </a:buClr>
        <a:buSzPct val="90000"/>
        <a:buFont typeface="Arial" panose="020B0604020202020204" pitchFamily="34" charset="0"/>
        <a:buChar char="•"/>
        <a:defRPr sz="2000">
          <a:solidFill>
            <a:schemeClr val="tx1"/>
          </a:solidFill>
          <a:latin typeface="+mn-lt"/>
          <a:ea typeface="+mn-ea"/>
          <a:cs typeface="+mn-cs"/>
        </a:defRPr>
      </a:lvl1pPr>
      <a:lvl2pPr marL="573088" indent="0" algn="l" rtl="0" eaLnBrk="1" fontAlgn="base" hangingPunct="1">
        <a:spcBef>
          <a:spcPct val="20000"/>
        </a:spcBef>
        <a:spcAft>
          <a:spcPct val="0"/>
        </a:spcAft>
        <a:buClr>
          <a:srgbClr val="7E2384"/>
        </a:buClr>
        <a:buFont typeface="Arial" panose="020B0604020202020204" pitchFamily="34" charset="0"/>
        <a:buNone/>
        <a:defRPr sz="2000">
          <a:solidFill>
            <a:schemeClr val="tx1"/>
          </a:solidFill>
          <a:latin typeface="+mn-lt"/>
          <a:ea typeface="Arial" charset="0"/>
          <a:cs typeface="+mn-cs"/>
        </a:defRPr>
      </a:lvl2pPr>
      <a:lvl3pPr marL="1036637" indent="0" algn="l" rtl="0" eaLnBrk="1" fontAlgn="base" hangingPunct="1">
        <a:spcBef>
          <a:spcPct val="20000"/>
        </a:spcBef>
        <a:spcAft>
          <a:spcPct val="0"/>
        </a:spcAft>
        <a:buClr>
          <a:srgbClr val="7E2384"/>
        </a:buClr>
        <a:buFont typeface="Arial" panose="020B0604020202020204" pitchFamily="34" charset="0"/>
        <a:buNone/>
        <a:defRPr sz="2000">
          <a:solidFill>
            <a:schemeClr val="tx1"/>
          </a:solidFill>
          <a:latin typeface="+mn-lt"/>
          <a:ea typeface="Arial" charset="0"/>
          <a:cs typeface="+mn-cs"/>
        </a:defRPr>
      </a:lvl3pPr>
      <a:lvl4pPr marL="1431925" indent="0" algn="l" rtl="0" eaLnBrk="1" fontAlgn="base" hangingPunct="1">
        <a:spcBef>
          <a:spcPct val="20000"/>
        </a:spcBef>
        <a:spcAft>
          <a:spcPct val="0"/>
        </a:spcAft>
        <a:buClr>
          <a:srgbClr val="7E2384"/>
        </a:buClr>
        <a:buFont typeface="Arial" panose="020B0604020202020204" pitchFamily="34" charset="0"/>
        <a:buNone/>
        <a:defRPr>
          <a:solidFill>
            <a:schemeClr val="tx1"/>
          </a:solidFill>
          <a:latin typeface="+mn-lt"/>
          <a:ea typeface="Arial" charset="0"/>
          <a:cs typeface="+mn-cs"/>
        </a:defRPr>
      </a:lvl4pPr>
      <a:lvl5pPr marL="1828800" indent="0" algn="l" rtl="0" eaLnBrk="1" fontAlgn="base" hangingPunct="1">
        <a:spcBef>
          <a:spcPct val="20000"/>
        </a:spcBef>
        <a:spcAft>
          <a:spcPct val="0"/>
        </a:spcAft>
        <a:buClr>
          <a:srgbClr val="7E2384"/>
        </a:buClr>
        <a:buFont typeface="Arial" panose="020B0604020202020204" pitchFamily="34" charset="0"/>
        <a:buNone/>
        <a:defRPr sz="1600">
          <a:solidFill>
            <a:schemeClr val="tx1"/>
          </a:solidFill>
          <a:latin typeface="+mn-lt"/>
          <a:ea typeface="Arial" charset="0"/>
          <a:cs typeface="+mn-cs"/>
        </a:defRPr>
      </a:lvl5pPr>
      <a:lvl6pPr marL="2514600" indent="-228600" algn="l" rtl="0" eaLnBrk="1" fontAlgn="base" hangingPunct="1">
        <a:spcBef>
          <a:spcPct val="20000"/>
        </a:spcBef>
        <a:spcAft>
          <a:spcPct val="0"/>
        </a:spcAft>
        <a:buClr>
          <a:srgbClr val="FF6600"/>
        </a:buClr>
        <a:buFont typeface="Arial" charset="0"/>
        <a:buChar char="•"/>
        <a:defRPr sz="1600">
          <a:solidFill>
            <a:schemeClr val="tx1"/>
          </a:solidFill>
          <a:latin typeface="+mn-lt"/>
          <a:ea typeface="Arial" charset="0"/>
          <a:cs typeface="+mn-cs"/>
        </a:defRPr>
      </a:lvl6pPr>
      <a:lvl7pPr marL="2971800" indent="-228600" algn="l" rtl="0" eaLnBrk="1" fontAlgn="base" hangingPunct="1">
        <a:spcBef>
          <a:spcPct val="20000"/>
        </a:spcBef>
        <a:spcAft>
          <a:spcPct val="0"/>
        </a:spcAft>
        <a:buClr>
          <a:srgbClr val="FF6600"/>
        </a:buClr>
        <a:buFont typeface="Arial" charset="0"/>
        <a:buChar char="•"/>
        <a:defRPr sz="1600">
          <a:solidFill>
            <a:schemeClr val="tx1"/>
          </a:solidFill>
          <a:latin typeface="+mn-lt"/>
          <a:ea typeface="Arial" charset="0"/>
          <a:cs typeface="+mn-cs"/>
        </a:defRPr>
      </a:lvl7pPr>
      <a:lvl8pPr marL="3429000" indent="-228600" algn="l" rtl="0" eaLnBrk="1" fontAlgn="base" hangingPunct="1">
        <a:spcBef>
          <a:spcPct val="20000"/>
        </a:spcBef>
        <a:spcAft>
          <a:spcPct val="0"/>
        </a:spcAft>
        <a:buClr>
          <a:srgbClr val="FF6600"/>
        </a:buClr>
        <a:buFont typeface="Arial" charset="0"/>
        <a:buChar char="•"/>
        <a:defRPr sz="1600">
          <a:solidFill>
            <a:schemeClr val="tx1"/>
          </a:solidFill>
          <a:latin typeface="+mn-lt"/>
          <a:ea typeface="Arial" charset="0"/>
          <a:cs typeface="+mn-cs"/>
        </a:defRPr>
      </a:lvl8pPr>
      <a:lvl9pPr marL="3886200" indent="-228600" algn="l" rtl="0" eaLnBrk="1" fontAlgn="base" hangingPunct="1">
        <a:spcBef>
          <a:spcPct val="20000"/>
        </a:spcBef>
        <a:spcAft>
          <a:spcPct val="0"/>
        </a:spcAft>
        <a:buClr>
          <a:srgbClr val="FF6600"/>
        </a:buClr>
        <a:buFont typeface="Arial" charset="0"/>
        <a:buChar char="•"/>
        <a:defRPr sz="16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eren.zhu@utexas.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ctrTitle"/>
          </p:nvPr>
        </p:nvSpPr>
        <p:spPr>
          <a:xfrm>
            <a:off x="-156855" y="1251569"/>
            <a:ext cx="9457709" cy="1102519"/>
          </a:xfrm>
        </p:spPr>
        <p:txBody>
          <a:bodyPr/>
          <a:lstStyle/>
          <a:p>
            <a:r>
              <a:rPr lang="en-US" dirty="0">
                <a:latin typeface="Helvetica Neue"/>
              </a:rPr>
              <a:t>Summary for Final Exam</a:t>
            </a:r>
          </a:p>
        </p:txBody>
      </p:sp>
      <p:sp>
        <p:nvSpPr>
          <p:cNvPr id="398339" name="Rectangle 3"/>
          <p:cNvSpPr>
            <a:spLocks noGrp="1" noChangeArrowheads="1"/>
          </p:cNvSpPr>
          <p:nvPr>
            <p:ph type="subTitle" idx="1"/>
          </p:nvPr>
        </p:nvSpPr>
        <p:spPr>
          <a:xfrm>
            <a:off x="1633451" y="3458606"/>
            <a:ext cx="5877098" cy="1102519"/>
          </a:xfrm>
        </p:spPr>
        <p:txBody>
          <a:bodyPr/>
          <a:lstStyle/>
          <a:p>
            <a:pPr>
              <a:defRPr/>
            </a:pPr>
            <a:endParaRPr lang="en-US" altLang="zh-CN" sz="1800" baseline="30000" dirty="0">
              <a:latin typeface="Helvetica Neue"/>
            </a:endParaRPr>
          </a:p>
          <a:p>
            <a:pPr>
              <a:defRPr/>
            </a:pPr>
            <a:r>
              <a:rPr lang="en-US" altLang="zh-CN" sz="1800" dirty="0">
                <a:latin typeface="Helvetica Neue"/>
              </a:rPr>
              <a:t>Keren Zhu</a:t>
            </a:r>
          </a:p>
          <a:p>
            <a:pPr>
              <a:defRPr/>
            </a:pPr>
            <a:r>
              <a:rPr lang="en-US" altLang="zh-CN" sz="1800" dirty="0">
                <a:latin typeface="Helvetica Neue"/>
                <a:hlinkClick r:id="rId3"/>
              </a:rPr>
              <a:t>kerenzhu@cse.cuhk.edu.hk</a:t>
            </a:r>
            <a:endParaRPr lang="en-US" altLang="zh-CN" sz="1800" dirty="0">
              <a:latin typeface="Helvetica Neue"/>
            </a:endParaRPr>
          </a:p>
        </p:txBody>
      </p:sp>
      <p:sp>
        <p:nvSpPr>
          <p:cNvPr id="7" name="TextBox 6">
            <a:extLst>
              <a:ext uri="{FF2B5EF4-FFF2-40B4-BE49-F238E27FC236}">
                <a16:creationId xmlns:a16="http://schemas.microsoft.com/office/drawing/2014/main" id="{EE66F791-C60A-473E-AE12-1EFEC5E89161}"/>
              </a:ext>
            </a:extLst>
          </p:cNvPr>
          <p:cNvSpPr txBox="1"/>
          <p:nvPr/>
        </p:nvSpPr>
        <p:spPr>
          <a:xfrm>
            <a:off x="2289748" y="2370758"/>
            <a:ext cx="4579494" cy="400110"/>
          </a:xfrm>
          <a:prstGeom prst="rect">
            <a:avLst/>
          </a:prstGeom>
          <a:noFill/>
        </p:spPr>
        <p:txBody>
          <a:bodyPr wrap="square">
            <a:spAutoFit/>
          </a:bodyPr>
          <a:lstStyle/>
          <a:p>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C03A5-60EB-532D-B485-6A2BBA5B47E6}"/>
              </a:ext>
            </a:extLst>
          </p:cNvPr>
          <p:cNvSpPr>
            <a:spLocks noGrp="1"/>
          </p:cNvSpPr>
          <p:nvPr>
            <p:ph type="title"/>
          </p:nvPr>
        </p:nvSpPr>
        <p:spPr/>
        <p:txBody>
          <a:bodyPr/>
          <a:lstStyle/>
          <a:p>
            <a:r>
              <a:rPr lang="en-US" dirty="0"/>
              <a:t>Hash 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70649E-EF12-A8EB-2D0B-CC0378ED2583}"/>
                  </a:ext>
                </a:extLst>
              </p:cNvPr>
              <p:cNvSpPr>
                <a:spLocks noGrp="1"/>
              </p:cNvSpPr>
              <p:nvPr>
                <p:ph idx="1"/>
              </p:nvPr>
            </p:nvSpPr>
            <p:spPr/>
            <p:txBody>
              <a:bodyPr/>
              <a:lstStyle/>
              <a:p>
                <a:r>
                  <a:rPr lang="en-US" dirty="0"/>
                  <a:t>The motivation of a hash table</a:t>
                </a:r>
              </a:p>
              <a:p>
                <a:r>
                  <a:rPr lang="en-US" dirty="0"/>
                  <a:t>How hash table can help to build unordered sets and unordered tables</a:t>
                </a:r>
              </a:p>
              <a:p>
                <a:pPr lvl="1"/>
                <a:r>
                  <a:rPr lang="en-US" dirty="0"/>
                  <a:t>Knows the find, insert and delete can be in average closer to O(1) given several assumptions</a:t>
                </a:r>
              </a:p>
              <a:p>
                <a:r>
                  <a:rPr lang="en-US" dirty="0"/>
                  <a:t>Direct-address table and why it is unrealistic</a:t>
                </a:r>
              </a:p>
              <a:p>
                <a:r>
                  <a:rPr lang="en-US" dirty="0"/>
                  <a:t>Hash function</a:t>
                </a:r>
              </a:p>
              <a:p>
                <a:pPr lvl="1"/>
                <a:r>
                  <a:rPr lang="en-US" dirty="0"/>
                  <a:t>Its definition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 </m:t>
                    </m:r>
                    <m:r>
                      <a:rPr lang="en-US" b="0" i="1" smtClean="0">
                        <a:latin typeface="Cambria Math" panose="02040503050406030204" pitchFamily="18" charset="0"/>
                      </a:rPr>
                      <m:t>𝑈</m:t>
                    </m:r>
                    <m:r>
                      <a:rPr lang="en-US" b="0" i="1" smtClean="0">
                        <a:latin typeface="Cambria Math" panose="02040503050406030204" pitchFamily="18" charset="0"/>
                      </a:rPr>
                      <m:t> →{0, 1,…, </m:t>
                    </m:r>
                    <m:r>
                      <a:rPr lang="en-US" b="0" i="1" smtClean="0">
                        <a:latin typeface="Cambria Math" panose="02040503050406030204" pitchFamily="18" charset="0"/>
                      </a:rPr>
                      <m:t>𝑚</m:t>
                    </m:r>
                    <m:r>
                      <a:rPr lang="en-US" b="0" i="1" smtClean="0">
                        <a:latin typeface="Cambria Math" panose="02040503050406030204" pitchFamily="18" charset="0"/>
                      </a:rPr>
                      <m:t>−1}</m:t>
                    </m:r>
                  </m:oMath>
                </a14:m>
                <a:r>
                  <a:rPr lang="en-US" dirty="0"/>
                  <a:t> and its intuition</a:t>
                </a:r>
              </a:p>
              <a:p>
                <a:pPr lvl="1"/>
                <a:r>
                  <a:rPr lang="en-US" dirty="0"/>
                  <a:t>Why it is preferred to be “random”?</a:t>
                </a:r>
              </a:p>
              <a:p>
                <a:pPr lvl="1"/>
                <a:r>
                  <a:rPr lang="en-US" dirty="0"/>
                  <a:t>What is collision? Why it is bad?</a:t>
                </a:r>
              </a:p>
            </p:txBody>
          </p:sp>
        </mc:Choice>
        <mc:Fallback xmlns="">
          <p:sp>
            <p:nvSpPr>
              <p:cNvPr id="3" name="Content Placeholder 2">
                <a:extLst>
                  <a:ext uri="{FF2B5EF4-FFF2-40B4-BE49-F238E27FC236}">
                    <a16:creationId xmlns:a16="http://schemas.microsoft.com/office/drawing/2014/main" id="{9570649E-EF12-A8EB-2D0B-CC0378ED2583}"/>
                  </a:ext>
                </a:extLst>
              </p:cNvPr>
              <p:cNvSpPr>
                <a:spLocks noGrp="1" noRot="1" noChangeAspect="1" noMove="1" noResize="1" noEditPoints="1" noAdjustHandles="1" noChangeArrowheads="1" noChangeShapeType="1" noTextEdit="1"/>
              </p:cNvSpPr>
              <p:nvPr>
                <p:ph idx="1"/>
              </p:nvPr>
            </p:nvSpPr>
            <p:spPr>
              <a:blipFill>
                <a:blip r:embed="rId2"/>
                <a:stretch>
                  <a:fillRect t="-949"/>
                </a:stretch>
              </a:blipFill>
            </p:spPr>
            <p:txBody>
              <a:bodyPr/>
              <a:lstStyle/>
              <a:p>
                <a:r>
                  <a:rPr lang="en-US">
                    <a:noFill/>
                  </a:rPr>
                  <a:t> </a:t>
                </a:r>
              </a:p>
            </p:txBody>
          </p:sp>
        </mc:Fallback>
      </mc:AlternateContent>
    </p:spTree>
    <p:extLst>
      <p:ext uri="{BB962C8B-B14F-4D97-AF65-F5344CB8AC3E}">
        <p14:creationId xmlns:p14="http://schemas.microsoft.com/office/powerpoint/2010/main" val="3573489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4A42-0C2D-5131-8FF9-8B37AFBDA4E1}"/>
              </a:ext>
            </a:extLst>
          </p:cNvPr>
          <p:cNvSpPr>
            <a:spLocks noGrp="1"/>
          </p:cNvSpPr>
          <p:nvPr>
            <p:ph type="title"/>
          </p:nvPr>
        </p:nvSpPr>
        <p:spPr/>
        <p:txBody>
          <a:bodyPr/>
          <a:lstStyle/>
          <a:p>
            <a:r>
              <a:rPr lang="en-US" dirty="0"/>
              <a:t>Hash table </a:t>
            </a:r>
          </a:p>
        </p:txBody>
      </p:sp>
      <p:sp>
        <p:nvSpPr>
          <p:cNvPr id="3" name="Content Placeholder 2">
            <a:extLst>
              <a:ext uri="{FF2B5EF4-FFF2-40B4-BE49-F238E27FC236}">
                <a16:creationId xmlns:a16="http://schemas.microsoft.com/office/drawing/2014/main" id="{14FF7C80-7582-0B8C-73FE-AD4E42FF81DA}"/>
              </a:ext>
            </a:extLst>
          </p:cNvPr>
          <p:cNvSpPr>
            <a:spLocks noGrp="1"/>
          </p:cNvSpPr>
          <p:nvPr>
            <p:ph idx="1"/>
          </p:nvPr>
        </p:nvSpPr>
        <p:spPr/>
        <p:txBody>
          <a:bodyPr/>
          <a:lstStyle/>
          <a:p>
            <a:r>
              <a:rPr lang="en-US" dirty="0"/>
              <a:t>Separate chaining</a:t>
            </a:r>
          </a:p>
          <a:p>
            <a:pPr lvl="1"/>
            <a:r>
              <a:rPr lang="en-US" dirty="0"/>
              <a:t>Its procedure to resolve collision</a:t>
            </a:r>
          </a:p>
          <a:p>
            <a:pPr lvl="1"/>
            <a:r>
              <a:rPr lang="en-US" dirty="0"/>
              <a:t>Its worst case scenario</a:t>
            </a:r>
          </a:p>
        </p:txBody>
      </p:sp>
      <p:pic>
        <p:nvPicPr>
          <p:cNvPr id="4" name="Picture 3">
            <a:extLst>
              <a:ext uri="{FF2B5EF4-FFF2-40B4-BE49-F238E27FC236}">
                <a16:creationId xmlns:a16="http://schemas.microsoft.com/office/drawing/2014/main" id="{CCF4ABA6-503A-F68B-FFE6-8E0559804CD8}"/>
              </a:ext>
            </a:extLst>
          </p:cNvPr>
          <p:cNvPicPr>
            <a:picLocks noChangeAspect="1"/>
          </p:cNvPicPr>
          <p:nvPr/>
        </p:nvPicPr>
        <p:blipFill>
          <a:blip r:embed="rId2"/>
          <a:stretch>
            <a:fillRect/>
          </a:stretch>
        </p:blipFill>
        <p:spPr>
          <a:xfrm>
            <a:off x="765747" y="1756833"/>
            <a:ext cx="7772400" cy="3310466"/>
          </a:xfrm>
          <a:prstGeom prst="rect">
            <a:avLst/>
          </a:prstGeom>
        </p:spPr>
      </p:pic>
    </p:spTree>
    <p:extLst>
      <p:ext uri="{BB962C8B-B14F-4D97-AF65-F5344CB8AC3E}">
        <p14:creationId xmlns:p14="http://schemas.microsoft.com/office/powerpoint/2010/main" val="2136573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09DD8-D1A3-C276-37B0-F5055E0FB436}"/>
              </a:ext>
            </a:extLst>
          </p:cNvPr>
          <p:cNvSpPr>
            <a:spLocks noGrp="1"/>
          </p:cNvSpPr>
          <p:nvPr>
            <p:ph type="title"/>
          </p:nvPr>
        </p:nvSpPr>
        <p:spPr/>
        <p:txBody>
          <a:bodyPr/>
          <a:lstStyle/>
          <a:p>
            <a:r>
              <a:rPr lang="en-US" dirty="0"/>
              <a:t>Hash 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264B36-AA60-6DE1-D680-C38956B63FF8}"/>
                  </a:ext>
                </a:extLst>
              </p:cNvPr>
              <p:cNvSpPr>
                <a:spLocks noGrp="1"/>
              </p:cNvSpPr>
              <p:nvPr>
                <p:ph idx="1"/>
              </p:nvPr>
            </p:nvSpPr>
            <p:spPr/>
            <p:txBody>
              <a:bodyPr/>
              <a:lstStyle/>
              <a:p>
                <a:r>
                  <a:rPr lang="en-US" dirty="0"/>
                  <a:t>Open addressing</a:t>
                </a:r>
              </a:p>
              <a:p>
                <a:pPr lvl="1"/>
                <a:r>
                  <a:rPr lang="en-US" dirty="0"/>
                  <a:t>Procedures of insert and find</a:t>
                </a:r>
              </a:p>
              <a:p>
                <a:r>
                  <a:rPr lang="en-US" b="0" dirty="0"/>
                  <a:t>h</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 </m:t>
                        </m:r>
                        <m:r>
                          <a:rPr lang="en-US" b="0" i="1" smtClean="0">
                            <a:latin typeface="Cambria Math" panose="02040503050406030204" pitchFamily="18" charset="0"/>
                          </a:rPr>
                          <m:t>𝑖</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h𝑎𝑠h</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e>
                    </m:d>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𝑚</m:t>
                    </m:r>
                  </m:oMath>
                </a14:m>
                <a:r>
                  <a:rPr lang="en-US" dirty="0"/>
                  <a:t>, where f(0) = 0</a:t>
                </a:r>
              </a:p>
              <a:p>
                <a:r>
                  <a:rPr lang="en-US" dirty="0"/>
                  <a:t>f: collision resolution strategy: linear, quadratic, double hashing</a:t>
                </a:r>
              </a:p>
              <a:p>
                <a:r>
                  <a:rPr lang="en-US" dirty="0"/>
                  <a:t>The </a:t>
                </a:r>
                <a:r>
                  <a:rPr lang="en-US" dirty="0">
                    <a:solidFill>
                      <a:srgbClr val="0000FF"/>
                    </a:solidFill>
                  </a:rPr>
                  <a:t>probe sequence </a:t>
                </a:r>
                <a14:m>
                  <m:oMath xmlns:m="http://schemas.openxmlformats.org/officeDocument/2006/math">
                    <m:r>
                      <a:rPr lang="en-US" b="0" i="1" smtClean="0">
                        <a:latin typeface="Cambria Math" panose="02040503050406030204" pitchFamily="18" charset="0"/>
                      </a:rPr>
                      <m:t>&lt;</m:t>
                    </m:r>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 0</m:t>
                        </m:r>
                      </m:e>
                    </m:d>
                    <m:r>
                      <a:rPr lang="en-US" b="0" i="1" smtClean="0">
                        <a:latin typeface="Cambria Math" panose="02040503050406030204" pitchFamily="18" charset="0"/>
                      </a:rPr>
                      <m:t>, </m:t>
                    </m:r>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 </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 </m:t>
                    </m:r>
                    <m:r>
                      <a:rPr lang="en-US" b="0" i="1" smtClean="0">
                        <a:latin typeface="Cambria Math" panose="02040503050406030204" pitchFamily="18" charset="0"/>
                      </a:rPr>
                      <m:t>𝑚</m:t>
                    </m:r>
                    <m:r>
                      <a:rPr lang="en-US" b="0" i="1" smtClean="0">
                        <a:latin typeface="Cambria Math" panose="02040503050406030204" pitchFamily="18" charset="0"/>
                      </a:rPr>
                      <m:t>−1)&gt;</m:t>
                    </m:r>
                  </m:oMath>
                </a14:m>
                <a:endParaRPr lang="en-US" dirty="0"/>
              </a:p>
              <a:p>
                <a:r>
                  <a:rPr lang="en-US" dirty="0"/>
                  <a:t>Use DELETED flag for deletion</a:t>
                </a:r>
              </a:p>
            </p:txBody>
          </p:sp>
        </mc:Choice>
        <mc:Fallback xmlns="">
          <p:sp>
            <p:nvSpPr>
              <p:cNvPr id="3" name="Content Placeholder 2">
                <a:extLst>
                  <a:ext uri="{FF2B5EF4-FFF2-40B4-BE49-F238E27FC236}">
                    <a16:creationId xmlns:a16="http://schemas.microsoft.com/office/drawing/2014/main" id="{AD264B36-AA60-6DE1-D680-C38956B63FF8}"/>
                  </a:ext>
                </a:extLst>
              </p:cNvPr>
              <p:cNvSpPr>
                <a:spLocks noGrp="1" noRot="1" noChangeAspect="1" noMove="1" noResize="1" noEditPoints="1" noAdjustHandles="1" noChangeArrowheads="1" noChangeShapeType="1" noTextEdit="1"/>
              </p:cNvSpPr>
              <p:nvPr>
                <p:ph idx="1"/>
              </p:nvPr>
            </p:nvSpPr>
            <p:spPr>
              <a:blipFill>
                <a:blip r:embed="rId2"/>
                <a:stretch>
                  <a:fillRect t="-94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4C7FA3F-BBBD-45A0-4227-23158BD3285C}"/>
              </a:ext>
            </a:extLst>
          </p:cNvPr>
          <p:cNvPicPr>
            <a:picLocks noChangeAspect="1"/>
          </p:cNvPicPr>
          <p:nvPr/>
        </p:nvPicPr>
        <p:blipFill rotWithShape="1">
          <a:blip r:embed="rId3"/>
          <a:srcRect r="3650" b="50765"/>
          <a:stretch/>
        </p:blipFill>
        <p:spPr>
          <a:xfrm>
            <a:off x="344657" y="3060036"/>
            <a:ext cx="2350447" cy="1951748"/>
          </a:xfrm>
          <a:prstGeom prst="rect">
            <a:avLst/>
          </a:prstGeom>
        </p:spPr>
      </p:pic>
      <p:pic>
        <p:nvPicPr>
          <p:cNvPr id="5" name="Picture 4">
            <a:extLst>
              <a:ext uri="{FF2B5EF4-FFF2-40B4-BE49-F238E27FC236}">
                <a16:creationId xmlns:a16="http://schemas.microsoft.com/office/drawing/2014/main" id="{D72E05CD-6E0A-4B51-3115-663A5152700D}"/>
              </a:ext>
            </a:extLst>
          </p:cNvPr>
          <p:cNvPicPr>
            <a:picLocks noChangeAspect="1"/>
          </p:cNvPicPr>
          <p:nvPr/>
        </p:nvPicPr>
        <p:blipFill>
          <a:blip r:embed="rId4"/>
          <a:stretch>
            <a:fillRect/>
          </a:stretch>
        </p:blipFill>
        <p:spPr>
          <a:xfrm>
            <a:off x="2958256" y="2984240"/>
            <a:ext cx="2587681" cy="2062778"/>
          </a:xfrm>
          <a:prstGeom prst="rect">
            <a:avLst/>
          </a:prstGeom>
        </p:spPr>
      </p:pic>
      <p:pic>
        <p:nvPicPr>
          <p:cNvPr id="6" name="Picture 5">
            <a:extLst>
              <a:ext uri="{FF2B5EF4-FFF2-40B4-BE49-F238E27FC236}">
                <a16:creationId xmlns:a16="http://schemas.microsoft.com/office/drawing/2014/main" id="{6CAF3100-3B3E-E675-076B-FD7EA10BE4A7}"/>
              </a:ext>
            </a:extLst>
          </p:cNvPr>
          <p:cNvPicPr>
            <a:picLocks noChangeAspect="1"/>
          </p:cNvPicPr>
          <p:nvPr/>
        </p:nvPicPr>
        <p:blipFill>
          <a:blip r:embed="rId5"/>
          <a:stretch>
            <a:fillRect/>
          </a:stretch>
        </p:blipFill>
        <p:spPr>
          <a:xfrm>
            <a:off x="5712635" y="3060036"/>
            <a:ext cx="3123050" cy="1760070"/>
          </a:xfrm>
          <a:prstGeom prst="rect">
            <a:avLst/>
          </a:prstGeom>
        </p:spPr>
      </p:pic>
    </p:spTree>
    <p:extLst>
      <p:ext uri="{BB962C8B-B14F-4D97-AF65-F5344CB8AC3E}">
        <p14:creationId xmlns:p14="http://schemas.microsoft.com/office/powerpoint/2010/main" val="1140157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603A-A9E9-C47F-8996-B800EC464313}"/>
              </a:ext>
            </a:extLst>
          </p:cNvPr>
          <p:cNvSpPr>
            <a:spLocks noGrp="1"/>
          </p:cNvSpPr>
          <p:nvPr>
            <p:ph type="title"/>
          </p:nvPr>
        </p:nvSpPr>
        <p:spPr/>
        <p:txBody>
          <a:bodyPr/>
          <a:lstStyle/>
          <a:p>
            <a:r>
              <a:rPr lang="en-US" dirty="0"/>
              <a:t>Hash table</a:t>
            </a:r>
          </a:p>
        </p:txBody>
      </p:sp>
      <p:sp>
        <p:nvSpPr>
          <p:cNvPr id="3" name="Content Placeholder 2">
            <a:extLst>
              <a:ext uri="{FF2B5EF4-FFF2-40B4-BE49-F238E27FC236}">
                <a16:creationId xmlns:a16="http://schemas.microsoft.com/office/drawing/2014/main" id="{14254AF0-B92F-8863-8DFF-13992B735110}"/>
              </a:ext>
            </a:extLst>
          </p:cNvPr>
          <p:cNvSpPr>
            <a:spLocks noGrp="1"/>
          </p:cNvSpPr>
          <p:nvPr>
            <p:ph idx="1"/>
          </p:nvPr>
        </p:nvSpPr>
        <p:spPr/>
        <p:txBody>
          <a:bodyPr/>
          <a:lstStyle/>
          <a:p>
            <a:r>
              <a:rPr lang="en-US" dirty="0"/>
              <a:t>How to apply hash table for practical problems</a:t>
            </a:r>
          </a:p>
          <a:p>
            <a:pPr lvl="1"/>
            <a:r>
              <a:rPr lang="en-US" dirty="0"/>
              <a:t>When to use hash table for sets/maps/dictionaries</a:t>
            </a:r>
          </a:p>
          <a:p>
            <a:pPr lvl="1"/>
            <a:r>
              <a:rPr lang="en-US" dirty="0"/>
              <a:t>The requirement and limitation of hash table</a:t>
            </a:r>
          </a:p>
        </p:txBody>
      </p:sp>
    </p:spTree>
    <p:extLst>
      <p:ext uri="{BB962C8B-B14F-4D97-AF65-F5344CB8AC3E}">
        <p14:creationId xmlns:p14="http://schemas.microsoft.com/office/powerpoint/2010/main" val="1972342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D835-A6F9-485B-F4E8-E52801D21D7C}"/>
              </a:ext>
            </a:extLst>
          </p:cNvPr>
          <p:cNvSpPr>
            <a:spLocks noGrp="1"/>
          </p:cNvSpPr>
          <p:nvPr>
            <p:ph type="title"/>
          </p:nvPr>
        </p:nvSpPr>
        <p:spPr/>
        <p:txBody>
          <a:bodyPr/>
          <a:lstStyle/>
          <a:p>
            <a:r>
              <a:rPr lang="en-US" dirty="0"/>
              <a:t>Dynamic</a:t>
            </a:r>
            <a:r>
              <a:rPr lang="zh-CN" altLang="en-US" dirty="0"/>
              <a:t> </a:t>
            </a:r>
            <a:r>
              <a:rPr lang="en-US" altLang="zh-CN" dirty="0"/>
              <a:t>programming</a:t>
            </a:r>
            <a:endParaRPr lang="en-US" dirty="0"/>
          </a:p>
        </p:txBody>
      </p:sp>
      <p:sp>
        <p:nvSpPr>
          <p:cNvPr id="3" name="Content Placeholder 2">
            <a:extLst>
              <a:ext uri="{FF2B5EF4-FFF2-40B4-BE49-F238E27FC236}">
                <a16:creationId xmlns:a16="http://schemas.microsoft.com/office/drawing/2014/main" id="{06B2430A-BAB2-D5FD-2573-7D75CCFD5A66}"/>
              </a:ext>
            </a:extLst>
          </p:cNvPr>
          <p:cNvSpPr>
            <a:spLocks noGrp="1"/>
          </p:cNvSpPr>
          <p:nvPr>
            <p:ph idx="1"/>
          </p:nvPr>
        </p:nvSpPr>
        <p:spPr/>
        <p:txBody>
          <a:bodyPr/>
          <a:lstStyle/>
          <a:p>
            <a:r>
              <a:rPr lang="en-US" dirty="0"/>
              <a:t>The basic steps of dynamic programming</a:t>
            </a:r>
          </a:p>
          <a:p>
            <a:r>
              <a:rPr lang="en-US" dirty="0"/>
              <a:t>Two ways of DP solving</a:t>
            </a:r>
          </a:p>
          <a:p>
            <a:pPr lvl="1"/>
            <a:r>
              <a:rPr lang="en-US" dirty="0"/>
              <a:t>Top-down memorization</a:t>
            </a:r>
          </a:p>
          <a:p>
            <a:pPr lvl="1"/>
            <a:r>
              <a:rPr lang="en-US" dirty="0"/>
              <a:t>Bottom-up DP table</a:t>
            </a:r>
          </a:p>
          <a:p>
            <a:r>
              <a:rPr lang="en-US" dirty="0"/>
              <a:t>Optimal substructure of DP problems</a:t>
            </a:r>
          </a:p>
          <a:p>
            <a:pPr lvl="1"/>
            <a:r>
              <a:rPr lang="en-US" dirty="0"/>
              <a:t>Compute the problem using the optimal values of its subproblems</a:t>
            </a:r>
          </a:p>
          <a:p>
            <a:pPr lvl="1"/>
            <a:r>
              <a:rPr lang="en-US" dirty="0"/>
              <a:t>The subproblems overlaps</a:t>
            </a:r>
          </a:p>
          <a:p>
            <a:r>
              <a:rPr lang="en-US" dirty="0"/>
              <a:t>Procedures of three DP algorithms</a:t>
            </a:r>
          </a:p>
          <a:p>
            <a:pPr lvl="1"/>
            <a:r>
              <a:rPr lang="en-US" dirty="0"/>
              <a:t>Fibonacci numbers, cutting rod and 0-1 knapsack problem</a:t>
            </a:r>
          </a:p>
          <a:p>
            <a:pPr lvl="1"/>
            <a:r>
              <a:rPr lang="en-US" dirty="0"/>
              <a:t>Their time and complexity</a:t>
            </a:r>
          </a:p>
        </p:txBody>
      </p:sp>
    </p:spTree>
    <p:extLst>
      <p:ext uri="{BB962C8B-B14F-4D97-AF65-F5344CB8AC3E}">
        <p14:creationId xmlns:p14="http://schemas.microsoft.com/office/powerpoint/2010/main" val="604343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44A53-279C-E544-9BC0-7B819C7D9B1D}"/>
              </a:ext>
            </a:extLst>
          </p:cNvPr>
          <p:cNvSpPr>
            <a:spLocks noGrp="1"/>
          </p:cNvSpPr>
          <p:nvPr>
            <p:ph type="title"/>
          </p:nvPr>
        </p:nvSpPr>
        <p:spPr/>
        <p:txBody>
          <a:bodyPr/>
          <a:lstStyle/>
          <a:p>
            <a:r>
              <a:rPr lang="en-US" dirty="0"/>
              <a:t>Graphs</a:t>
            </a:r>
          </a:p>
        </p:txBody>
      </p:sp>
      <p:sp>
        <p:nvSpPr>
          <p:cNvPr id="3" name="Content Placeholder 2">
            <a:extLst>
              <a:ext uri="{FF2B5EF4-FFF2-40B4-BE49-F238E27FC236}">
                <a16:creationId xmlns:a16="http://schemas.microsoft.com/office/drawing/2014/main" id="{9AD36CD6-BB48-9CE0-6F7F-DFB8DC1BCB2B}"/>
              </a:ext>
            </a:extLst>
          </p:cNvPr>
          <p:cNvSpPr>
            <a:spLocks noGrp="1"/>
          </p:cNvSpPr>
          <p:nvPr>
            <p:ph idx="1"/>
          </p:nvPr>
        </p:nvSpPr>
        <p:spPr/>
        <p:txBody>
          <a:bodyPr/>
          <a:lstStyle/>
          <a:p>
            <a:r>
              <a:rPr lang="en-US" dirty="0"/>
              <a:t>More on the concepts</a:t>
            </a:r>
          </a:p>
          <a:p>
            <a:r>
              <a:rPr lang="en-US" dirty="0"/>
              <a:t>Basic concepts</a:t>
            </a:r>
          </a:p>
          <a:p>
            <a:pPr lvl="1"/>
            <a:r>
              <a:rPr lang="en-US" dirty="0"/>
              <a:t>undirected, directed, vertex, edge, degree, sub-graph, path, simple path, connectedness, weighted graphs, trees, forests, sources, sinks, directed acyclic graph</a:t>
            </a:r>
          </a:p>
          <a:p>
            <a:r>
              <a:rPr lang="en-US" dirty="0"/>
              <a:t>Graph representation</a:t>
            </a:r>
          </a:p>
          <a:p>
            <a:pPr lvl="1"/>
            <a:r>
              <a:rPr lang="en-US" dirty="0"/>
              <a:t>Know how to convert a graph to/from a binary-relation list/adjacency matrix/adjacency lists</a:t>
            </a:r>
          </a:p>
          <a:p>
            <a:r>
              <a:rPr lang="en-US" dirty="0"/>
              <a:t>Knows what is DAG and topological ordering</a:t>
            </a:r>
          </a:p>
          <a:p>
            <a:r>
              <a:rPr lang="en-US" dirty="0"/>
              <a:t>Can perform BFS and DFS on a given graph</a:t>
            </a:r>
          </a:p>
          <a:p>
            <a:r>
              <a:rPr lang="en-US" dirty="0"/>
              <a:t>Knows we can use DFS to </a:t>
            </a:r>
            <a:r>
              <a:rPr lang="en-US"/>
              <a:t>do topological </a:t>
            </a:r>
            <a:r>
              <a:rPr lang="en-US" dirty="0"/>
              <a:t>sort</a:t>
            </a:r>
          </a:p>
        </p:txBody>
      </p:sp>
    </p:spTree>
    <p:extLst>
      <p:ext uri="{BB962C8B-B14F-4D97-AF65-F5344CB8AC3E}">
        <p14:creationId xmlns:p14="http://schemas.microsoft.com/office/powerpoint/2010/main" val="42658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9B28D-D7C3-EAA8-BE53-EBF6304024DB}"/>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F8E4D497-36E4-E676-BD8D-0A13F4479FB4}"/>
              </a:ext>
            </a:extLst>
          </p:cNvPr>
          <p:cNvSpPr>
            <a:spLocks noGrp="1"/>
          </p:cNvSpPr>
          <p:nvPr>
            <p:ph idx="1"/>
          </p:nvPr>
        </p:nvSpPr>
        <p:spPr/>
        <p:txBody>
          <a:bodyPr/>
          <a:lstStyle/>
          <a:p>
            <a:r>
              <a:rPr lang="en-US" dirty="0"/>
              <a:t>HW 8 is due on April 23</a:t>
            </a:r>
          </a:p>
          <a:p>
            <a:pPr lvl="1"/>
            <a:r>
              <a:rPr lang="en-US" dirty="0"/>
              <a:t>No late submission for any reason</a:t>
            </a:r>
          </a:p>
          <a:p>
            <a:r>
              <a:rPr lang="en-US" dirty="0"/>
              <a:t>Tutorials for this week</a:t>
            </a:r>
          </a:p>
          <a:p>
            <a:pPr lvl="1"/>
            <a:r>
              <a:rPr lang="en-US" dirty="0"/>
              <a:t>Open office hour with TA</a:t>
            </a:r>
          </a:p>
          <a:p>
            <a:r>
              <a:rPr lang="en-US" dirty="0"/>
              <a:t>Final exam</a:t>
            </a:r>
          </a:p>
          <a:p>
            <a:pPr lvl="1"/>
            <a:r>
              <a:rPr lang="en-US" dirty="0"/>
              <a:t>May 10, 15:30-17:30 at University Gymnasium</a:t>
            </a:r>
          </a:p>
          <a:p>
            <a:pPr lvl="1"/>
            <a:r>
              <a:rPr lang="en-US" dirty="0"/>
              <a:t>Same time/venue with A class, but will have different problems</a:t>
            </a:r>
          </a:p>
          <a:p>
            <a:pPr lvl="1"/>
            <a:r>
              <a:rPr lang="en-US" dirty="0"/>
              <a:t>The instructor cannot attend in person, Prof. Irwin King will help coordinating the exam. The TAs will be in charge of the exam</a:t>
            </a:r>
          </a:p>
          <a:p>
            <a:pPr lvl="1"/>
            <a:endParaRPr lang="en-US" dirty="0"/>
          </a:p>
        </p:txBody>
      </p:sp>
    </p:spTree>
    <p:extLst>
      <p:ext uri="{BB962C8B-B14F-4D97-AF65-F5344CB8AC3E}">
        <p14:creationId xmlns:p14="http://schemas.microsoft.com/office/powerpoint/2010/main" val="2227333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599B5-FF5F-DDFB-3A4D-8BE3B76859EE}"/>
              </a:ext>
            </a:extLst>
          </p:cNvPr>
          <p:cNvSpPr>
            <a:spLocks noGrp="1"/>
          </p:cNvSpPr>
          <p:nvPr>
            <p:ph type="title"/>
          </p:nvPr>
        </p:nvSpPr>
        <p:spPr/>
        <p:txBody>
          <a:bodyPr/>
          <a:lstStyle/>
          <a:p>
            <a:r>
              <a:rPr lang="en-US" dirty="0"/>
              <a:t>Final exam format</a:t>
            </a:r>
          </a:p>
        </p:txBody>
      </p:sp>
      <p:sp>
        <p:nvSpPr>
          <p:cNvPr id="3" name="Content Placeholder 2">
            <a:extLst>
              <a:ext uri="{FF2B5EF4-FFF2-40B4-BE49-F238E27FC236}">
                <a16:creationId xmlns:a16="http://schemas.microsoft.com/office/drawing/2014/main" id="{1309924E-A408-A2D4-C564-D3D949F12A58}"/>
              </a:ext>
            </a:extLst>
          </p:cNvPr>
          <p:cNvSpPr>
            <a:spLocks noGrp="1"/>
          </p:cNvSpPr>
          <p:nvPr>
            <p:ph idx="1"/>
          </p:nvPr>
        </p:nvSpPr>
        <p:spPr/>
        <p:txBody>
          <a:bodyPr/>
          <a:lstStyle/>
          <a:p>
            <a:r>
              <a:rPr lang="en-US" dirty="0"/>
              <a:t>Two pages of </a:t>
            </a:r>
            <a:r>
              <a:rPr lang="en-US" dirty="0" err="1"/>
              <a:t>cheetsheets</a:t>
            </a:r>
            <a:endParaRPr lang="en-US" dirty="0"/>
          </a:p>
          <a:p>
            <a:pPr lvl="1"/>
            <a:r>
              <a:rPr lang="en-US" dirty="0"/>
              <a:t>Letter or A4 size, double sided</a:t>
            </a:r>
          </a:p>
          <a:p>
            <a:r>
              <a:rPr lang="en-US" dirty="0"/>
              <a:t>No calculator allowed</a:t>
            </a:r>
          </a:p>
          <a:p>
            <a:r>
              <a:rPr lang="en-US" dirty="0"/>
              <a:t>100 points possible, 15 problems</a:t>
            </a:r>
          </a:p>
          <a:p>
            <a:pPr lvl="1"/>
            <a:r>
              <a:rPr lang="en-US" dirty="0"/>
              <a:t>11 multiple choice problems</a:t>
            </a:r>
          </a:p>
          <a:p>
            <a:r>
              <a:rPr lang="en-US" dirty="0"/>
              <a:t>Your answers shall be written in a 5-page answer booklet</a:t>
            </a:r>
          </a:p>
          <a:p>
            <a:pPr lvl="1"/>
            <a:r>
              <a:rPr lang="en-US" dirty="0"/>
              <a:t>Use question paper for scratching</a:t>
            </a:r>
          </a:p>
        </p:txBody>
      </p:sp>
    </p:spTree>
    <p:extLst>
      <p:ext uri="{BB962C8B-B14F-4D97-AF65-F5344CB8AC3E}">
        <p14:creationId xmlns:p14="http://schemas.microsoft.com/office/powerpoint/2010/main" val="231597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34923-35BB-C175-22B4-6F1FE2FEB04E}"/>
              </a:ext>
            </a:extLst>
          </p:cNvPr>
          <p:cNvSpPr>
            <a:spLocks noGrp="1"/>
          </p:cNvSpPr>
          <p:nvPr>
            <p:ph type="title"/>
          </p:nvPr>
        </p:nvSpPr>
        <p:spPr/>
        <p:txBody>
          <a:bodyPr/>
          <a:lstStyle/>
          <a:p>
            <a:r>
              <a:rPr lang="en-US" dirty="0"/>
              <a:t>Final exam format</a:t>
            </a:r>
          </a:p>
        </p:txBody>
      </p:sp>
      <p:sp>
        <p:nvSpPr>
          <p:cNvPr id="3" name="Content Placeholder 2">
            <a:extLst>
              <a:ext uri="{FF2B5EF4-FFF2-40B4-BE49-F238E27FC236}">
                <a16:creationId xmlns:a16="http://schemas.microsoft.com/office/drawing/2014/main" id="{73214306-CE72-B3EF-1F75-366123D1AFE4}"/>
              </a:ext>
            </a:extLst>
          </p:cNvPr>
          <p:cNvSpPr>
            <a:spLocks noGrp="1"/>
          </p:cNvSpPr>
          <p:nvPr>
            <p:ph idx="1"/>
          </p:nvPr>
        </p:nvSpPr>
        <p:spPr/>
        <p:txBody>
          <a:bodyPr/>
          <a:lstStyle/>
          <a:p>
            <a:r>
              <a:rPr lang="en-US" dirty="0"/>
              <a:t>The contents before midterm will be covered but won’t be as detailed as the midterm</a:t>
            </a:r>
          </a:p>
          <a:p>
            <a:r>
              <a:rPr lang="en-US" dirty="0"/>
              <a:t>Emphasize more on the second half semester</a:t>
            </a:r>
          </a:p>
          <a:p>
            <a:pPr lvl="1"/>
            <a:r>
              <a:rPr lang="en-US" dirty="0"/>
              <a:t>Heap, sorting, hash table, dynamic programing, graph</a:t>
            </a:r>
          </a:p>
          <a:p>
            <a:pPr lvl="2"/>
            <a:r>
              <a:rPr lang="en-US" dirty="0"/>
              <a:t>3 problems with 15 points are about graph. More on the concept instead of algorithm procedures</a:t>
            </a:r>
          </a:p>
          <a:p>
            <a:r>
              <a:rPr lang="en-US" dirty="0"/>
              <a:t>Rule of thumbs on reviewing</a:t>
            </a:r>
          </a:p>
          <a:p>
            <a:pPr lvl="1"/>
            <a:r>
              <a:rPr lang="en-US" dirty="0"/>
              <a:t>Reviewing the homework sets and try some </a:t>
            </a:r>
            <a:r>
              <a:rPr lang="en-US" dirty="0" err="1"/>
              <a:t>Leetcode</a:t>
            </a:r>
            <a:r>
              <a:rPr lang="en-US" dirty="0"/>
              <a:t> problems to get familiar with algorithm design</a:t>
            </a:r>
          </a:p>
          <a:p>
            <a:pPr lvl="1"/>
            <a:r>
              <a:rPr lang="en-US" dirty="0"/>
              <a:t>Review the lecture slides</a:t>
            </a:r>
          </a:p>
        </p:txBody>
      </p:sp>
    </p:spTree>
    <p:extLst>
      <p:ext uri="{BB962C8B-B14F-4D97-AF65-F5344CB8AC3E}">
        <p14:creationId xmlns:p14="http://schemas.microsoft.com/office/powerpoint/2010/main" val="852827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EB8FB-E405-798F-DC9E-DB0C8141DBEF}"/>
              </a:ext>
            </a:extLst>
          </p:cNvPr>
          <p:cNvSpPr>
            <a:spLocks noGrp="1"/>
          </p:cNvSpPr>
          <p:nvPr>
            <p:ph type="title"/>
          </p:nvPr>
        </p:nvSpPr>
        <p:spPr/>
        <p:txBody>
          <a:bodyPr/>
          <a:lstStyle/>
          <a:p>
            <a:r>
              <a:rPr lang="en-US" dirty="0"/>
              <a:t>Heap</a:t>
            </a:r>
          </a:p>
        </p:txBody>
      </p:sp>
      <p:sp>
        <p:nvSpPr>
          <p:cNvPr id="3" name="Content Placeholder 2">
            <a:extLst>
              <a:ext uri="{FF2B5EF4-FFF2-40B4-BE49-F238E27FC236}">
                <a16:creationId xmlns:a16="http://schemas.microsoft.com/office/drawing/2014/main" id="{C7503926-13F9-4C0E-2A90-1D8AE32434BF}"/>
              </a:ext>
            </a:extLst>
          </p:cNvPr>
          <p:cNvSpPr>
            <a:spLocks noGrp="1"/>
          </p:cNvSpPr>
          <p:nvPr>
            <p:ph idx="1"/>
          </p:nvPr>
        </p:nvSpPr>
        <p:spPr/>
        <p:txBody>
          <a:bodyPr/>
          <a:lstStyle/>
          <a:p>
            <a:r>
              <a:rPr lang="en-US" dirty="0"/>
              <a:t>What is a priority queue and what are the representative applications?</a:t>
            </a:r>
          </a:p>
          <a:p>
            <a:r>
              <a:rPr lang="en-US" dirty="0"/>
              <a:t>Binary heap operations</a:t>
            </a:r>
          </a:p>
          <a:p>
            <a:pPr lvl="1"/>
            <a:r>
              <a:rPr lang="en-US" dirty="0"/>
              <a:t>The definitions </a:t>
            </a:r>
          </a:p>
          <a:p>
            <a:pPr lvl="2"/>
            <a:r>
              <a:rPr lang="en-US" dirty="0"/>
              <a:t>What is its capability and its limits (like vs Red-black tree)</a:t>
            </a:r>
          </a:p>
          <a:p>
            <a:pPr lvl="2"/>
            <a:r>
              <a:rPr lang="en-US" dirty="0"/>
              <a:t>How to tell if a tree/array is a binary heap</a:t>
            </a:r>
          </a:p>
          <a:p>
            <a:pPr lvl="1"/>
            <a:r>
              <a:rPr lang="en-US" dirty="0"/>
              <a:t>Insert, peek, extract-min in the tree forms</a:t>
            </a:r>
          </a:p>
          <a:p>
            <a:pPr lvl="2"/>
            <a:r>
              <a:rPr lang="en-US" dirty="0"/>
              <a:t>Complexity and procedure</a:t>
            </a:r>
          </a:p>
          <a:p>
            <a:pPr lvl="1"/>
            <a:r>
              <a:rPr lang="en-US" dirty="0"/>
              <a:t>Perform the operations in the array form</a:t>
            </a:r>
          </a:p>
          <a:p>
            <a:pPr lvl="2"/>
            <a:r>
              <a:rPr lang="en-US" dirty="0"/>
              <a:t>Why array format is more efficient than the tree</a:t>
            </a:r>
          </a:p>
        </p:txBody>
      </p:sp>
    </p:spTree>
    <p:extLst>
      <p:ext uri="{BB962C8B-B14F-4D97-AF65-F5344CB8AC3E}">
        <p14:creationId xmlns:p14="http://schemas.microsoft.com/office/powerpoint/2010/main" val="2817973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D8ED7-3841-7FB5-CC6F-9D7511435F31}"/>
              </a:ext>
            </a:extLst>
          </p:cNvPr>
          <p:cNvSpPr>
            <a:spLocks noGrp="1"/>
          </p:cNvSpPr>
          <p:nvPr>
            <p:ph type="title"/>
          </p:nvPr>
        </p:nvSpPr>
        <p:spPr/>
        <p:txBody>
          <a:bodyPr/>
          <a:lstStyle/>
          <a:p>
            <a:r>
              <a:rPr lang="en-US" dirty="0"/>
              <a:t>Heap</a:t>
            </a:r>
          </a:p>
        </p:txBody>
      </p:sp>
      <p:sp>
        <p:nvSpPr>
          <p:cNvPr id="3" name="Content Placeholder 2">
            <a:extLst>
              <a:ext uri="{FF2B5EF4-FFF2-40B4-BE49-F238E27FC236}">
                <a16:creationId xmlns:a16="http://schemas.microsoft.com/office/drawing/2014/main" id="{4060B45C-A3CB-934F-2C19-72E305D4E5EB}"/>
              </a:ext>
            </a:extLst>
          </p:cNvPr>
          <p:cNvSpPr>
            <a:spLocks noGrp="1"/>
          </p:cNvSpPr>
          <p:nvPr>
            <p:ph idx="1"/>
          </p:nvPr>
        </p:nvSpPr>
        <p:spPr/>
        <p:txBody>
          <a:bodyPr/>
          <a:lstStyle/>
          <a:p>
            <a:r>
              <a:rPr lang="en-US" dirty="0"/>
              <a:t>How to apply heap in practical problems</a:t>
            </a:r>
          </a:p>
          <a:p>
            <a:pPr lvl="1"/>
            <a:r>
              <a:rPr lang="en-US" dirty="0"/>
              <a:t>Easy and efficient to keep tracking the extreme values</a:t>
            </a:r>
          </a:p>
          <a:p>
            <a:r>
              <a:rPr lang="en-US" dirty="0"/>
              <a:t>Note: a one-time </a:t>
            </a:r>
            <a:r>
              <a:rPr lang="en-US" dirty="0" err="1"/>
              <a:t>heapification</a:t>
            </a:r>
            <a:r>
              <a:rPr lang="en-US" dirty="0"/>
              <a:t> (discussed in sorting) is more efficient than iteratively inserting </a:t>
            </a:r>
          </a:p>
          <a:p>
            <a:endParaRPr lang="en-US" dirty="0"/>
          </a:p>
        </p:txBody>
      </p:sp>
    </p:spTree>
    <p:extLst>
      <p:ext uri="{BB962C8B-B14F-4D97-AF65-F5344CB8AC3E}">
        <p14:creationId xmlns:p14="http://schemas.microsoft.com/office/powerpoint/2010/main" val="159186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CD1E-B745-8670-C628-58AA39E5E1B3}"/>
              </a:ext>
            </a:extLst>
          </p:cNvPr>
          <p:cNvSpPr>
            <a:spLocks noGrp="1"/>
          </p:cNvSpPr>
          <p:nvPr>
            <p:ph type="title"/>
          </p:nvPr>
        </p:nvSpPr>
        <p:spPr/>
        <p:txBody>
          <a:bodyPr/>
          <a:lstStyle/>
          <a:p>
            <a:r>
              <a:rPr lang="en-US" dirty="0"/>
              <a:t>Sorting</a:t>
            </a:r>
          </a:p>
        </p:txBody>
      </p:sp>
      <p:sp>
        <p:nvSpPr>
          <p:cNvPr id="3" name="Content Placeholder 2">
            <a:extLst>
              <a:ext uri="{FF2B5EF4-FFF2-40B4-BE49-F238E27FC236}">
                <a16:creationId xmlns:a16="http://schemas.microsoft.com/office/drawing/2014/main" id="{87D10977-FB45-A79A-DF26-E94E906A3FC3}"/>
              </a:ext>
            </a:extLst>
          </p:cNvPr>
          <p:cNvSpPr>
            <a:spLocks noGrp="1"/>
          </p:cNvSpPr>
          <p:nvPr>
            <p:ph idx="1"/>
          </p:nvPr>
        </p:nvSpPr>
        <p:spPr/>
        <p:txBody>
          <a:bodyPr/>
          <a:lstStyle/>
          <a:p>
            <a:r>
              <a:rPr lang="en-US" dirty="0"/>
              <a:t>The procedures for insertion sort, heap, merge, quick, bucket, selection and radix sort</a:t>
            </a:r>
          </a:p>
          <a:p>
            <a:pPr lvl="1"/>
            <a:r>
              <a:rPr lang="en-US" dirty="0"/>
              <a:t>Given an unsorted, you should know how to sort it with a required algorithm</a:t>
            </a:r>
          </a:p>
          <a:p>
            <a:r>
              <a:rPr lang="en-US" dirty="0"/>
              <a:t>Knows and understand their complexity</a:t>
            </a:r>
          </a:p>
          <a:p>
            <a:pPr lvl="1"/>
            <a:r>
              <a:rPr lang="en-US" dirty="0"/>
              <a:t>The O(</a:t>
            </a:r>
            <a:r>
              <a:rPr lang="en-US" dirty="0" err="1"/>
              <a:t>nlogn</a:t>
            </a:r>
            <a:r>
              <a:rPr lang="en-US" dirty="0"/>
              <a:t>) lower bound for comparison-based sort</a:t>
            </a:r>
          </a:p>
          <a:p>
            <a:pPr lvl="1"/>
            <a:r>
              <a:rPr lang="en-US" dirty="0"/>
              <a:t>Understand why bucket, selection and radix can go beyond the O(</a:t>
            </a:r>
            <a:r>
              <a:rPr lang="en-US" dirty="0" err="1"/>
              <a:t>nlogn</a:t>
            </a:r>
            <a:r>
              <a:rPr lang="en-US" dirty="0"/>
              <a:t>) limit.</a:t>
            </a:r>
          </a:p>
          <a:p>
            <a:pPr lvl="2"/>
            <a:r>
              <a:rPr lang="en-US" dirty="0"/>
              <a:t>What are their limitations?</a:t>
            </a:r>
          </a:p>
        </p:txBody>
      </p:sp>
    </p:spTree>
    <p:extLst>
      <p:ext uri="{BB962C8B-B14F-4D97-AF65-F5344CB8AC3E}">
        <p14:creationId xmlns:p14="http://schemas.microsoft.com/office/powerpoint/2010/main" val="136415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6041-F518-7B81-E26C-CFF237695A33}"/>
              </a:ext>
            </a:extLst>
          </p:cNvPr>
          <p:cNvSpPr>
            <a:spLocks noGrp="1"/>
          </p:cNvSpPr>
          <p:nvPr>
            <p:ph type="title"/>
          </p:nvPr>
        </p:nvSpPr>
        <p:spPr/>
        <p:txBody>
          <a:bodyPr/>
          <a:lstStyle/>
          <a:p>
            <a:r>
              <a:rPr lang="en-US" dirty="0"/>
              <a:t>Sorting</a:t>
            </a:r>
          </a:p>
        </p:txBody>
      </p:sp>
      <p:sp>
        <p:nvSpPr>
          <p:cNvPr id="3" name="Content Placeholder 2">
            <a:extLst>
              <a:ext uri="{FF2B5EF4-FFF2-40B4-BE49-F238E27FC236}">
                <a16:creationId xmlns:a16="http://schemas.microsoft.com/office/drawing/2014/main" id="{D9FC00F0-4757-D270-B8B5-6C4DD5378A71}"/>
              </a:ext>
            </a:extLst>
          </p:cNvPr>
          <p:cNvSpPr>
            <a:spLocks noGrp="1"/>
          </p:cNvSpPr>
          <p:nvPr>
            <p:ph idx="1"/>
          </p:nvPr>
        </p:nvSpPr>
        <p:spPr/>
        <p:txBody>
          <a:bodyPr/>
          <a:lstStyle/>
          <a:p>
            <a:r>
              <a:rPr lang="en-US" dirty="0"/>
              <a:t>Knows and understand their complexity</a:t>
            </a:r>
          </a:p>
          <a:p>
            <a:pPr lvl="1"/>
            <a:r>
              <a:rPr lang="en-US" dirty="0"/>
              <a:t>Remember the best, worst and average complexity</a:t>
            </a:r>
          </a:p>
          <a:p>
            <a:pPr lvl="1"/>
            <a:r>
              <a:rPr lang="en-US" dirty="0"/>
              <a:t>Understand in which scenarios will be their best and worst cases</a:t>
            </a:r>
          </a:p>
        </p:txBody>
      </p:sp>
      <p:pic>
        <p:nvPicPr>
          <p:cNvPr id="4" name="Picture 3">
            <a:extLst>
              <a:ext uri="{FF2B5EF4-FFF2-40B4-BE49-F238E27FC236}">
                <a16:creationId xmlns:a16="http://schemas.microsoft.com/office/drawing/2014/main" id="{EB26A483-A2CD-3601-FB28-28149A3D1A0A}"/>
              </a:ext>
            </a:extLst>
          </p:cNvPr>
          <p:cNvPicPr>
            <a:picLocks noChangeAspect="1"/>
          </p:cNvPicPr>
          <p:nvPr/>
        </p:nvPicPr>
        <p:blipFill>
          <a:blip r:embed="rId2"/>
          <a:stretch>
            <a:fillRect/>
          </a:stretch>
        </p:blipFill>
        <p:spPr>
          <a:xfrm>
            <a:off x="1780597" y="2697564"/>
            <a:ext cx="5742700" cy="2007786"/>
          </a:xfrm>
          <a:prstGeom prst="rect">
            <a:avLst/>
          </a:prstGeom>
        </p:spPr>
      </p:pic>
    </p:spTree>
    <p:extLst>
      <p:ext uri="{BB962C8B-B14F-4D97-AF65-F5344CB8AC3E}">
        <p14:creationId xmlns:p14="http://schemas.microsoft.com/office/powerpoint/2010/main" val="42131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46FD-4D3A-3E58-F1F4-41816504416E}"/>
              </a:ext>
            </a:extLst>
          </p:cNvPr>
          <p:cNvSpPr>
            <a:spLocks noGrp="1"/>
          </p:cNvSpPr>
          <p:nvPr>
            <p:ph type="title"/>
          </p:nvPr>
        </p:nvSpPr>
        <p:spPr/>
        <p:txBody>
          <a:bodyPr/>
          <a:lstStyle/>
          <a:p>
            <a:r>
              <a:rPr lang="en-US" dirty="0"/>
              <a:t>Sorting</a:t>
            </a:r>
          </a:p>
        </p:txBody>
      </p:sp>
      <p:sp>
        <p:nvSpPr>
          <p:cNvPr id="3" name="Content Placeholder 2">
            <a:extLst>
              <a:ext uri="{FF2B5EF4-FFF2-40B4-BE49-F238E27FC236}">
                <a16:creationId xmlns:a16="http://schemas.microsoft.com/office/drawing/2014/main" id="{0A4E0857-F060-D1D2-3506-6B4252FE7CF0}"/>
              </a:ext>
            </a:extLst>
          </p:cNvPr>
          <p:cNvSpPr>
            <a:spLocks noGrp="1"/>
          </p:cNvSpPr>
          <p:nvPr>
            <p:ph idx="1"/>
          </p:nvPr>
        </p:nvSpPr>
        <p:spPr/>
        <p:txBody>
          <a:bodyPr/>
          <a:lstStyle/>
          <a:p>
            <a:r>
              <a:rPr lang="en-US" dirty="0"/>
              <a:t>When and how to apply sorting to solve practical problems</a:t>
            </a:r>
          </a:p>
          <a:p>
            <a:r>
              <a:rPr lang="en-US" dirty="0"/>
              <a:t>Note on complexity</a:t>
            </a:r>
          </a:p>
          <a:p>
            <a:pPr lvl="1"/>
            <a:r>
              <a:rPr lang="en-US" dirty="0"/>
              <a:t>You need to know and understand the intuition of “average” time complexity for sorting and hash table, but the exam won’t ask you to analyze an average time complexity of an algorithm</a:t>
            </a:r>
          </a:p>
        </p:txBody>
      </p:sp>
    </p:spTree>
    <p:extLst>
      <p:ext uri="{BB962C8B-B14F-4D97-AF65-F5344CB8AC3E}">
        <p14:creationId xmlns:p14="http://schemas.microsoft.com/office/powerpoint/2010/main" val="3668046174"/>
      </p:ext>
    </p:extLst>
  </p:cSld>
  <p:clrMapOvr>
    <a:masterClrMapping/>
  </p:clrMapOvr>
</p:sld>
</file>

<file path=ppt/theme/theme1.xml><?xml version="1.0" encoding="utf-8"?>
<a:theme xmlns:a="http://schemas.openxmlformats.org/drawingml/2006/main" name="Layer Assignment for Timing Closure">
  <a:themeElements>
    <a:clrScheme name="taoluo_techon07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aoluo_techon07_3">
      <a:majorFont>
        <a:latin typeface="Arial Black"/>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taoluo_techon07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aoluo_techon07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aoluo_techon07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aoluo_techon07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aoluo_techon07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aoluo_techon07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aoluo_techon07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aoluo_techon07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aoluo_techon07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aoluo_techon07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aoluo_techon07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aoluo_techon07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BEDC55160503409C50603A19DB53A2" ma:contentTypeVersion="5" ma:contentTypeDescription="Create a new document." ma:contentTypeScope="" ma:versionID="486b336d45ae7b47c94f035b1e26bf2f">
  <xsd:schema xmlns:xsd="http://www.w3.org/2001/XMLSchema" xmlns:xs="http://www.w3.org/2001/XMLSchema" xmlns:p="http://schemas.microsoft.com/office/2006/metadata/properties" xmlns:ns3="4a08b04d-8ebe-4265-937d-4e4b30a5ac14" xmlns:ns4="5437038a-0621-43b5-84c8-213086020dec" targetNamespace="http://schemas.microsoft.com/office/2006/metadata/properties" ma:root="true" ma:fieldsID="b5812251669c3340a299489283790a3a" ns3:_="" ns4:_="">
    <xsd:import namespace="4a08b04d-8ebe-4265-937d-4e4b30a5ac14"/>
    <xsd:import namespace="5437038a-0621-43b5-84c8-213086020de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08b04d-8ebe-4265-937d-4e4b30a5ac1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37038a-0621-43b5-84c8-213086020de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C44C86-5F96-43D9-ACFF-5531A5E75AF0}">
  <ds:schemaRefs>
    <ds:schemaRef ds:uri="4a08b04d-8ebe-4265-937d-4e4b30a5ac14"/>
    <ds:schemaRef ds:uri="5437038a-0621-43b5-84c8-213086020d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A2AD2F-9A6A-4F3D-AF77-E4FC359103FC}">
  <ds:schemaRefs>
    <ds:schemaRef ds:uri="http://schemas.microsoft.com/sharepoint/v3/contenttype/forms"/>
  </ds:schemaRefs>
</ds:datastoreItem>
</file>

<file path=customXml/itemProps3.xml><?xml version="1.0" encoding="utf-8"?>
<ds:datastoreItem xmlns:ds="http://schemas.openxmlformats.org/officeDocument/2006/customXml" ds:itemID="{E0A26FB8-3C06-48DA-8651-1C0F34E6842C}">
  <ds:schemaRefs>
    <ds:schemaRef ds:uri="http://purl.org/dc/dcmitype/"/>
    <ds:schemaRef ds:uri="http://schemas.microsoft.com/office/infopath/2007/PartnerControls"/>
    <ds:schemaRef ds:uri="http://purl.org/dc/terms/"/>
    <ds:schemaRef ds:uri="http://schemas.microsoft.com/office/2006/documentManagement/types"/>
    <ds:schemaRef ds:uri="http://www.w3.org/XML/1998/namespace"/>
    <ds:schemaRef ds:uri="http://schemas.openxmlformats.org/package/2006/metadata/core-properties"/>
    <ds:schemaRef ds:uri="http://purl.org/dc/elements/1.1/"/>
    <ds:schemaRef ds:uri="5437038a-0621-43b5-84c8-213086020dec"/>
    <ds:schemaRef ds:uri="4a08b04d-8ebe-4265-937d-4e4b30a5ac1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Layer Assignment for Timing Closure.pot</Template>
  <TotalTime>49565</TotalTime>
  <Words>779</Words>
  <Application>Microsoft Macintosh PowerPoint</Application>
  <PresentationFormat>On-screen Show (16:9)</PresentationFormat>
  <Paragraphs>104</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Cambria Math</vt:lpstr>
      <vt:lpstr>Courier New</vt:lpstr>
      <vt:lpstr>Helvetica Neue</vt:lpstr>
      <vt:lpstr>Wingdings</vt:lpstr>
      <vt:lpstr>Layer Assignment for Timing Closure</vt:lpstr>
      <vt:lpstr>Summary for Final Exam</vt:lpstr>
      <vt:lpstr>Logistics</vt:lpstr>
      <vt:lpstr>Final exam format</vt:lpstr>
      <vt:lpstr>Final exam format</vt:lpstr>
      <vt:lpstr>Heap</vt:lpstr>
      <vt:lpstr>Heap</vt:lpstr>
      <vt:lpstr>Sorting</vt:lpstr>
      <vt:lpstr>Sorting</vt:lpstr>
      <vt:lpstr>Sorting</vt:lpstr>
      <vt:lpstr>Hash table</vt:lpstr>
      <vt:lpstr>Hash table </vt:lpstr>
      <vt:lpstr>Hash table</vt:lpstr>
      <vt:lpstr>Hash table</vt:lpstr>
      <vt:lpstr>Dynamic programming</vt:lpstr>
      <vt:lpstr>Graphs</vt:lpstr>
    </vt:vector>
  </TitlesOfParts>
  <Company>Computer Engineering Research Center at UT Austin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tluo</dc:creator>
  <cp:lastModifiedBy>Zhu, Keren</cp:lastModifiedBy>
  <cp:revision>1283</cp:revision>
  <cp:lastPrinted>2022-09-13T23:51:23Z</cp:lastPrinted>
  <dcterms:created xsi:type="dcterms:W3CDTF">2007-09-23T17:35:11Z</dcterms:created>
  <dcterms:modified xsi:type="dcterms:W3CDTF">2024-04-13T07:57:52Z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0x010100DDBEDC55160503409C50603A19DB53A2</vt:lpwstr>
  </property>
</Properties>
</file>